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handoutMasterIdLst>
    <p:handoutMasterId r:id="rId34"/>
  </p:handoutMasterIdLst>
  <p:sldIdLst>
    <p:sldId id="257" r:id="rId2"/>
    <p:sldId id="392" r:id="rId3"/>
    <p:sldId id="420" r:id="rId4"/>
    <p:sldId id="377" r:id="rId5"/>
    <p:sldId id="421" r:id="rId6"/>
    <p:sldId id="405" r:id="rId7"/>
    <p:sldId id="387" r:id="rId8"/>
    <p:sldId id="409" r:id="rId9"/>
    <p:sldId id="406" r:id="rId10"/>
    <p:sldId id="407" r:id="rId11"/>
    <p:sldId id="408" r:id="rId12"/>
    <p:sldId id="395" r:id="rId13"/>
    <p:sldId id="391" r:id="rId14"/>
    <p:sldId id="418" r:id="rId15"/>
    <p:sldId id="422" r:id="rId16"/>
    <p:sldId id="363" r:id="rId17"/>
    <p:sldId id="394" r:id="rId18"/>
    <p:sldId id="423" r:id="rId19"/>
    <p:sldId id="396" r:id="rId20"/>
    <p:sldId id="410" r:id="rId21"/>
    <p:sldId id="397" r:id="rId22"/>
    <p:sldId id="398" r:id="rId23"/>
    <p:sldId id="424" r:id="rId24"/>
    <p:sldId id="399" r:id="rId25"/>
    <p:sldId id="425" r:id="rId26"/>
    <p:sldId id="401" r:id="rId27"/>
    <p:sldId id="426" r:id="rId28"/>
    <p:sldId id="402" r:id="rId29"/>
    <p:sldId id="403" r:id="rId30"/>
    <p:sldId id="400" r:id="rId31"/>
    <p:sldId id="427" r:id="rId3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E0E"/>
    <a:srgbClr val="8B3E08"/>
    <a:srgbClr val="7B3809"/>
    <a:srgbClr val="FAA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9"/>
    <p:restoredTop sz="92800"/>
  </p:normalViewPr>
  <p:slideViewPr>
    <p:cSldViewPr snapToGrid="0" snapToObjects="1">
      <p:cViewPr>
        <p:scale>
          <a:sx n="79" d="100"/>
          <a:sy n="79" d="100"/>
        </p:scale>
        <p:origin x="2184" y="1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23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96C40-DA97-6544-A24F-C61832B0873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63A2-FDA1-D243-A885-120E6F7C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8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43486-6D3A-EF42-AF3B-A474A253FB7D}" type="datetimeFigureOut">
              <a:rPr lang="en-US" smtClean="0"/>
              <a:t>6/23/17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B1A44-4556-9340-86F0-1960FDE5B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7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47650" y="228600"/>
            <a:ext cx="9420606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29304" y="5353963"/>
            <a:ext cx="9450324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600200"/>
            <a:ext cx="84201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556001"/>
            <a:ext cx="69342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447801"/>
            <a:ext cx="222885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447800"/>
            <a:ext cx="652145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7650" y="228600"/>
            <a:ext cx="9420606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551392" y="4203592"/>
            <a:ext cx="3116131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837597" y="4075290"/>
            <a:ext cx="6006558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064455" y="4087562"/>
            <a:ext cx="5923645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6076946" y="4074175"/>
            <a:ext cx="3583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29304" y="4058555"/>
            <a:ext cx="9450324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35" y="2463560"/>
            <a:ext cx="84201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1312" y="1437449"/>
            <a:ext cx="695254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33043" y="2679192"/>
            <a:ext cx="4140708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2679192"/>
            <a:ext cx="4140708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044" y="2678114"/>
            <a:ext cx="4140708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777" y="3429001"/>
            <a:ext cx="4138393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50" y="2678113"/>
            <a:ext cx="4140708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3429001"/>
            <a:ext cx="4140708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3581401"/>
            <a:ext cx="36322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90600" y="2286000"/>
            <a:ext cx="36322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625" y="1828800"/>
            <a:ext cx="422941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7650" y="228600"/>
            <a:ext cx="9420606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29304" y="5353963"/>
            <a:ext cx="9450324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35" y="338667"/>
            <a:ext cx="413036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028" y="2785533"/>
            <a:ext cx="4136673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8050" y="1371600"/>
            <a:ext cx="386334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7650" y="228600"/>
            <a:ext cx="9420606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29304" y="1679429"/>
            <a:ext cx="9450324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338328"/>
            <a:ext cx="89154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3978" y="6250165"/>
            <a:ext cx="410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775" y="6250165"/>
            <a:ext cx="4102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3679" y="6250164"/>
            <a:ext cx="125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40" y="2675467"/>
            <a:ext cx="8025694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4144" y="1691831"/>
            <a:ext cx="8166588" cy="2554545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 Rounded MT Bold"/>
                <a:cs typeface="Arial Rounded MT Bold"/>
              </a:rPr>
              <a:t>PRESIDENT’S REPORT</a:t>
            </a:r>
            <a:br>
              <a:rPr lang="en-US" sz="4000" b="1" dirty="0">
                <a:latin typeface="Arial Rounded MT Bold"/>
                <a:cs typeface="Arial Rounded MT Bold"/>
              </a:rPr>
            </a:br>
            <a:r>
              <a:rPr lang="en-US" sz="4000" b="1" dirty="0">
                <a:latin typeface="Arial Rounded MT Bold"/>
                <a:cs typeface="Arial Rounded MT Bold"/>
              </a:rPr>
              <a:t>FY </a:t>
            </a:r>
            <a:r>
              <a:rPr lang="en-US" sz="4000" b="1" dirty="0" smtClean="0">
                <a:latin typeface="Arial Rounded MT Bold"/>
                <a:cs typeface="Arial Rounded MT Bold"/>
              </a:rPr>
              <a:t>2016-2017</a:t>
            </a:r>
            <a:r>
              <a:rPr lang="en-US" sz="4000" b="1" dirty="0">
                <a:latin typeface="Arial Rounded MT Bold"/>
                <a:cs typeface="Arial Rounded MT Bold"/>
              </a:rPr>
              <a:t/>
            </a:r>
            <a:br>
              <a:rPr lang="en-US" sz="4000" b="1" dirty="0">
                <a:latin typeface="Arial Rounded MT Bold"/>
                <a:cs typeface="Arial Rounded MT Bold"/>
              </a:rPr>
            </a:br>
            <a:r>
              <a:rPr lang="en-US" sz="4000" b="1" dirty="0">
                <a:latin typeface="Arial Rounded MT Bold"/>
                <a:cs typeface="Arial Rounded MT Bold"/>
              </a:rPr>
              <a:t/>
            </a:r>
            <a:br>
              <a:rPr lang="en-US" sz="4000" b="1" dirty="0">
                <a:latin typeface="Arial Rounded MT Bold"/>
                <a:cs typeface="Arial Rounded MT Bold"/>
              </a:rPr>
            </a:br>
            <a:r>
              <a:rPr lang="en-US" sz="4000" b="1" dirty="0" err="1">
                <a:latin typeface="Arial Rounded MT Bold"/>
                <a:cs typeface="Arial Rounded MT Bold"/>
              </a:rPr>
              <a:t>Isabelo</a:t>
            </a:r>
            <a:r>
              <a:rPr lang="en-US" sz="4000" b="1" dirty="0">
                <a:latin typeface="Arial Rounded MT Bold"/>
                <a:cs typeface="Arial Rounded MT Bold"/>
              </a:rPr>
              <a:t> P. Africa</a:t>
            </a:r>
            <a:endParaRPr lang="en-US" sz="40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195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906713" y="3079750"/>
          <a:ext cx="4102100" cy="264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187"/>
                <a:gridCol w="1294398"/>
                <a:gridCol w="1627515"/>
              </a:tblGrid>
              <a:tr h="2032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Merit Awards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No. of Recipients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Amount Disbursed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2007-2008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2008-2009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18</a:t>
                      </a:r>
                      <a:endParaRPr lang="fi-FI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2009-2010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2010-2011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2011-2012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47,500.00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2012-2013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2013-2014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48,500.00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2014-2015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2015-2016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2016-2017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63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69,000.00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275</a:t>
                      </a:r>
                      <a:endParaRPr lang="is-I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408,000.00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venir Black Oblique"/>
                <a:cs typeface="Avenir Black Oblique"/>
              </a:rPr>
              <a:t>GODPARENT PROGRAM</a:t>
            </a:r>
            <a:endParaRPr lang="en-US" sz="4400" dirty="0" smtClean="0">
              <a:latin typeface="Avenir Black Oblique"/>
              <a:cs typeface="Avenir Black Obliq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8999" y="1192120"/>
            <a:ext cx="9088001" cy="5446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0"/>
              </a:spcBef>
              <a:buFontTx/>
              <a:buNone/>
            </a:pPr>
            <a:endParaRPr lang="en-US" sz="6000" b="1" dirty="0">
              <a:solidFill>
                <a:schemeClr val="tx1"/>
              </a:solidFill>
              <a:latin typeface="Arial Rounded MT Bold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666227" y="1530448"/>
            <a:ext cx="6776315" cy="4461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6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906713" y="3079750"/>
          <a:ext cx="4102100" cy="264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187"/>
                <a:gridCol w="1294398"/>
                <a:gridCol w="1627515"/>
              </a:tblGrid>
              <a:tr h="2032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Merit Awards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No. of Recipients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Amount Disbursed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2007-2008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2008-2009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18</a:t>
                      </a:r>
                      <a:endParaRPr lang="fi-FI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2009-2010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2010-2011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2011-2012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47,500.00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2012-2013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2013-2014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48,500.00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2014-2015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2015-2016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2016-2017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63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69,000.00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275</a:t>
                      </a:r>
                      <a:endParaRPr lang="is-I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408,000.00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venir Black Oblique"/>
                <a:cs typeface="Avenir Black Oblique"/>
              </a:rPr>
              <a:t>GODPARENT PROGRAM</a:t>
            </a:r>
            <a:endParaRPr lang="en-US" sz="4400" dirty="0" smtClean="0">
              <a:latin typeface="Avenir Black Oblique"/>
              <a:cs typeface="Avenir Black Obliq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8999" y="1192120"/>
            <a:ext cx="9088001" cy="5446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0"/>
              </a:spcBef>
              <a:buFontTx/>
              <a:buNone/>
            </a:pPr>
            <a:endParaRPr lang="en-US" sz="6000" b="1" dirty="0">
              <a:solidFill>
                <a:schemeClr val="tx1"/>
              </a:solidFill>
              <a:latin typeface="Arial Rounded MT Bol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149" y="1371590"/>
            <a:ext cx="9001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Congratulations to PSHS Main Campus Grade 11 students: 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Godchildren </a:t>
            </a:r>
            <a:r>
              <a:rPr lang="en-US" sz="2800" b="1" i="1" dirty="0" err="1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Maded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Battara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, 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III, Justine 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Marcus </a:t>
            </a:r>
            <a:r>
              <a:rPr lang="en-US" sz="2800" b="1" i="1" dirty="0" err="1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Opulencia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 and Philippe Gene </a:t>
            </a:r>
            <a:r>
              <a:rPr lang="en-US" sz="2800" b="1" i="1" dirty="0" err="1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Bungabong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! 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Their research project: “Development of an Integrated On-Line System for the Regulation of Household Electricity Consumption” has bested 15 entries in the Philippines and 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330 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entries worldwide, and is among the </a:t>
            </a:r>
            <a:r>
              <a:rPr lang="en-US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Arial Rounded MT Bold" charset="0"/>
                <a:ea typeface="DengXian" charset="-122"/>
                <a:cs typeface="Gotham-Book" charset="0"/>
              </a:rPr>
              <a:t>10 finalists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 at the Spellman </a:t>
            </a:r>
            <a:r>
              <a:rPr lang="en-US" sz="2800" b="1" i="1" dirty="0" err="1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CleanTech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 Competition 2017.  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The team will 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showcase their 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paper and gadget 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at </a:t>
            </a:r>
            <a:r>
              <a:rPr lang="en-US" sz="2800" b="1" i="1" dirty="0" err="1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Stonybrook</a:t>
            </a:r>
            <a:r>
              <a:rPr lang="en-US" sz="2800" b="1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 University, New York, USA on July 14, 2017</a:t>
            </a:r>
            <a:r>
              <a:rPr lang="en-US" sz="2800" b="1" i="1" dirty="0" smtClean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.</a:t>
            </a:r>
            <a:endParaRPr lang="en-US" sz="2800" dirty="0">
              <a:solidFill>
                <a:srgbClr val="002060"/>
              </a:solidFill>
              <a:latin typeface="Calibri" charset="0"/>
              <a:ea typeface="DengXian" charset="-122"/>
              <a:cs typeface="Arial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latin typeface="Calibri" charset="0"/>
              <a:ea typeface="DengXian" charset="-122"/>
              <a:cs typeface="Arial" charset="0"/>
            </a:endParaRPr>
          </a:p>
          <a:p>
            <a:pPr algn="just">
              <a:spcAft>
                <a:spcPts val="0"/>
              </a:spcAft>
            </a:pPr>
            <a:r>
              <a:rPr lang="en-US" sz="2400" i="1" dirty="0">
                <a:solidFill>
                  <a:srgbClr val="002060"/>
                </a:solidFill>
                <a:latin typeface="Arial Rounded MT Bold" charset="0"/>
                <a:ea typeface="DengXian" charset="-122"/>
                <a:cs typeface="Gotham-Book" charset="0"/>
              </a:rPr>
              <a:t> </a:t>
            </a:r>
            <a:endParaRPr lang="en-US" sz="2400" dirty="0">
              <a:solidFill>
                <a:srgbClr val="002060"/>
              </a:solidFill>
              <a:effectLst/>
              <a:latin typeface="Calibri" charset="0"/>
              <a:ea typeface="DengXian" charset="-122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9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93" y="807204"/>
            <a:ext cx="5869949" cy="4402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778" y="5202833"/>
            <a:ext cx="8576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600" b="1" dirty="0" smtClean="0"/>
              <a:t>From LAO FOUNDATION, P1M for 20 godchildren, for SY 2016-2017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778" y="84124"/>
            <a:ext cx="906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venir Black Oblique"/>
                <a:cs typeface="Avenir Black Oblique"/>
              </a:rPr>
              <a:t>GODPARENT PROGRAM</a:t>
            </a:r>
            <a:endParaRPr lang="en-US" sz="4400" dirty="0" smtClean="0">
              <a:latin typeface="Avenir Black Oblique"/>
              <a:cs typeface="Avenir Black Oblique"/>
            </a:endParaRPr>
          </a:p>
        </p:txBody>
      </p:sp>
    </p:spTree>
    <p:extLst>
      <p:ext uri="{BB962C8B-B14F-4D97-AF65-F5344CB8AC3E}">
        <p14:creationId xmlns:p14="http://schemas.microsoft.com/office/powerpoint/2010/main" val="68530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97172" y="2569296"/>
            <a:ext cx="61718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Lucida Grande" charset="0"/>
                <a:ea typeface="Lucida Grande" charset="0"/>
                <a:cs typeface="Lucida Grande" charset="0"/>
              </a:rPr>
              <a:t>FACULTY ASSISTANCE </a:t>
            </a:r>
          </a:p>
          <a:p>
            <a:pPr algn="ctr"/>
            <a:r>
              <a:rPr lang="en-US" sz="4000" b="1" dirty="0" smtClean="0">
                <a:latin typeface="Lucida Grande" charset="0"/>
                <a:ea typeface="Lucida Grande" charset="0"/>
                <a:cs typeface="Lucida Grande" charset="0"/>
              </a:rPr>
              <a:t>AND DEVELOPMENT</a:t>
            </a:r>
            <a:endParaRPr lang="en-US" sz="4000" dirty="0"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87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44740" y="1111340"/>
            <a:ext cx="8218488" cy="5014823"/>
          </a:xfrm>
          <a:prstGeom prst="rect">
            <a:avLst/>
          </a:prstGeom>
          <a:solidFill>
            <a:srgbClr val="FFFF00"/>
          </a:solidFill>
          <a:ln w="63500">
            <a:solidFill>
              <a:srgbClr val="002060"/>
            </a:solidFill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Char char="Ø"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Franklin Gothic Heavy" pitchFamily="34" charset="0"/>
              </a:rPr>
              <a:t>Faculty Merit Awards</a:t>
            </a:r>
            <a:r>
              <a:rPr lang="en-US" sz="4000" dirty="0" smtClean="0">
                <a:solidFill>
                  <a:srgbClr val="002060"/>
                </a:solidFill>
              </a:rPr>
              <a:t>. </a:t>
            </a: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Total Amount of Awards SY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2016-2017</a:t>
            </a:r>
            <a:endParaRPr lang="en-US" b="1" dirty="0" smtClean="0">
              <a:solidFill>
                <a:srgbClr val="002060"/>
              </a:solidFill>
              <a:latin typeface="Arial Rounded MT Bold" pitchFamily="34" charset="0"/>
            </a:endParaRPr>
          </a:p>
          <a:p>
            <a:pPr algn="ctr">
              <a:buFontTx/>
              <a:buNone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 Black" pitchFamily="34" charset="0"/>
              </a:rPr>
              <a:t>P 935,000.00</a:t>
            </a:r>
            <a:endParaRPr lang="en-US" sz="3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b="1" dirty="0" smtClean="0">
                <a:solidFill>
                  <a:srgbClr val="002060"/>
                </a:solidFill>
                <a:latin typeface="Arial Rounded MT Bold" pitchFamily="34" charset="0"/>
              </a:rPr>
              <a:t>   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“A” Teachers =       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21    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(</a:t>
            </a:r>
            <a:r>
              <a:rPr lang="en-US" b="1" dirty="0">
                <a:solidFill>
                  <a:srgbClr val="002060"/>
                </a:solidFill>
                <a:latin typeface="Arial Rounded MT Bold" pitchFamily="34" charset="0"/>
              </a:rPr>
              <a:t>P1,500@/mo.) </a:t>
            </a:r>
            <a:endParaRPr lang="en-US" b="1" dirty="0" smtClean="0">
              <a:solidFill>
                <a:srgbClr val="002060"/>
              </a:solidFill>
              <a:latin typeface="Arial Rounded MT Bold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  “B” Teachers =       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59     (</a:t>
            </a:r>
            <a:r>
              <a:rPr lang="en-US" b="1" dirty="0">
                <a:solidFill>
                  <a:srgbClr val="002060"/>
                </a:solidFill>
                <a:latin typeface="Arial Rounded MT Bold" pitchFamily="34" charset="0"/>
              </a:rPr>
              <a:t>P1,000@/mo.)</a:t>
            </a:r>
            <a:endParaRPr lang="en-US" b="1" dirty="0" smtClean="0">
              <a:solidFill>
                <a:srgbClr val="002060"/>
              </a:solidFill>
              <a:latin typeface="Arial Rounded MT Bold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  “C” Teachers =          0   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   Faculty in Admin =  </a:t>
            </a:r>
            <a:r>
              <a:rPr lang="en-US" b="1" dirty="0">
                <a:solidFill>
                  <a:srgbClr val="002060"/>
                </a:solidFill>
                <a:latin typeface="Arial Rounded MT Bold" pitchFamily="34" charset="0"/>
              </a:rPr>
              <a:t>3      (P1,000@/mo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.)</a:t>
            </a:r>
            <a:endParaRPr lang="en-US" b="1" dirty="0" smtClean="0">
              <a:solidFill>
                <a:srgbClr val="002060"/>
              </a:solidFill>
              <a:latin typeface="Arial Rounded MT Bold" pitchFamily="34" charset="0"/>
            </a:endParaRPr>
          </a:p>
          <a:p>
            <a:pPr marL="0" indent="223838">
              <a:buFontTx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Total No. of Teachers = </a:t>
            </a:r>
            <a:r>
              <a:rPr lang="en-US" b="1" dirty="0" smtClean="0">
                <a:solidFill>
                  <a:srgbClr val="002060"/>
                </a:solidFill>
                <a:latin typeface="Arial Rounded MT Bold" pitchFamily="34" charset="0"/>
              </a:rPr>
              <a:t>83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57" y="-1"/>
            <a:ext cx="3066285" cy="17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0629" y="1591056"/>
            <a:ext cx="9601200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sz="2800" b="1" kern="0" cap="all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4</a:t>
            </a:r>
            <a:r>
              <a:rPr lang="en-AU" sz="2800" b="1" kern="0" cap="all" baseline="300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</a:t>
            </a:r>
            <a:r>
              <a:rPr lang="en-AU" sz="2800" b="1" kern="0" cap="all" dirty="0" smtClean="0">
                <a:latin typeface="Arial Rounded MT Bold" charset="0"/>
                <a:ea typeface="Arial Rounded MT Bold" charset="0"/>
                <a:cs typeface="Arial Rounded MT Bold" charset="0"/>
              </a:rPr>
              <a:t> CLEOFE M. BACUÑGAN</a:t>
            </a:r>
            <a:r>
              <a:rPr lang="en-US" sz="2800" b="1" kern="0" cap="all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AU" sz="2800" b="1" kern="0" cap="all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Natatanging</a:t>
            </a:r>
            <a:r>
              <a:rPr lang="en-AU" sz="2800" b="1" kern="0" cap="all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AU" sz="2800" b="1" kern="0" cap="all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Guro</a:t>
            </a:r>
            <a:r>
              <a:rPr lang="en-AU" sz="2800" b="1" kern="0" cap="all" dirty="0" smtClean="0">
                <a:latin typeface="Arial Rounded MT Bold" charset="0"/>
                <a:ea typeface="Arial Rounded MT Bold" charset="0"/>
                <a:cs typeface="Arial Rounded MT Bold" charset="0"/>
              </a:rPr>
              <a:t> Awards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sz="3600" b="1" kern="0" cap="all" dirty="0" smtClean="0">
                <a:latin typeface="Arial Rounded MT Bold" charset="0"/>
                <a:ea typeface="Arial Rounded MT Bold" charset="0"/>
                <a:cs typeface="Arial Rounded MT Bold" charset="0"/>
              </a:rPr>
              <a:t>SELECTION PANEL</a:t>
            </a:r>
          </a:p>
          <a:p>
            <a:pPr lvl="0" algn="ctr">
              <a:lnSpc>
                <a:spcPct val="115000"/>
              </a:lnSpc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Dr. Marian Roque, ’82, Chair; </a:t>
            </a:r>
          </a:p>
          <a:p>
            <a:pPr lvl="0" algn="ctr">
              <a:lnSpc>
                <a:spcPct val="115000"/>
              </a:lnSpc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Dr. Danilo </a:t>
            </a:r>
            <a:r>
              <a:rPr lang="en-US" sz="28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Lachica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, ’71-B, Member (PSHS System Representative; </a:t>
            </a:r>
          </a:p>
          <a:p>
            <a:pPr lvl="0" algn="ctr">
              <a:lnSpc>
                <a:spcPct val="115000"/>
              </a:lnSpc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Prof. Prospero Naval, ’78, Member (Academe); </a:t>
            </a:r>
          </a:p>
          <a:p>
            <a:pPr lvl="0" algn="ctr">
              <a:lnSpc>
                <a:spcPct val="115000"/>
              </a:lnSpc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Ms. Ani </a:t>
            </a:r>
            <a:r>
              <a:rPr lang="en-US" sz="28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Almario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, Member (Secondary Education Expert) and </a:t>
            </a:r>
          </a:p>
          <a:p>
            <a:pPr lvl="0" algn="ctr">
              <a:lnSpc>
                <a:spcPct val="115000"/>
              </a:lnSpc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Ms. </a:t>
            </a:r>
            <a:r>
              <a:rPr lang="en-US" sz="28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Luzita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Alcid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, Member (retired PSHS Faculty).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1400" b="1" kern="0" cap="all" dirty="0">
              <a:latin typeface="Arial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400" dirty="0"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sz="14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7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5100" y="84125"/>
            <a:ext cx="8445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venir Black Oblique"/>
                <a:cs typeface="Avenir Black Oblique"/>
              </a:rPr>
              <a:t>Main Campus</a:t>
            </a:r>
          </a:p>
          <a:p>
            <a:pPr algn="ctr"/>
            <a:r>
              <a:rPr lang="en-US" sz="2800" dirty="0" smtClean="0">
                <a:latin typeface="Avenir Black Oblique"/>
                <a:cs typeface="Avenir Black Oblique"/>
              </a:rPr>
              <a:t>Faculty Assistance: AGNES B. VEA GRANT</a:t>
            </a:r>
          </a:p>
          <a:p>
            <a:pPr algn="ctr"/>
            <a:r>
              <a:rPr lang="en-US" sz="2800" dirty="0" smtClean="0">
                <a:latin typeface="Avenir Black Oblique"/>
                <a:cs typeface="Avenir Black Oblique"/>
              </a:rPr>
              <a:t>Given by the </a:t>
            </a:r>
            <a:r>
              <a:rPr lang="en-US" sz="2800" dirty="0" err="1" smtClean="0">
                <a:latin typeface="Avenir Black Oblique"/>
                <a:cs typeface="Avenir Black Oblique"/>
              </a:rPr>
              <a:t>Vea</a:t>
            </a:r>
            <a:r>
              <a:rPr lang="en-US" sz="2800" dirty="0" smtClean="0">
                <a:latin typeface="Avenir Black Oblique"/>
                <a:cs typeface="Avenir Black Oblique"/>
              </a:rPr>
              <a:t> Family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60344" y="1848082"/>
            <a:ext cx="9319814" cy="4118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Arial Black"/>
                <a:cs typeface="Arial Black"/>
              </a:rPr>
              <a:t>AGNES B. VEA GRANT</a:t>
            </a:r>
          </a:p>
          <a:p>
            <a:pPr marL="0" indent="0" algn="just">
              <a:buFont typeface="Symbol" pitchFamily="18" charset="2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Avenir Black Oblique"/>
                <a:cs typeface="Avenir Black Oblique"/>
              </a:rPr>
              <a:t>(provides financial assistance to teachers in their pursuit of </a:t>
            </a:r>
            <a:r>
              <a:rPr lang="en-US" sz="3200" b="1" dirty="0" smtClean="0">
                <a:solidFill>
                  <a:schemeClr val="tx1"/>
                </a:solidFill>
                <a:latin typeface="Avenir Black Oblique"/>
                <a:cs typeface="Avenir Black Oblique"/>
              </a:rPr>
              <a:t>graduate </a:t>
            </a:r>
            <a:r>
              <a:rPr lang="en-US" sz="3200" b="1" dirty="0" smtClean="0">
                <a:solidFill>
                  <a:schemeClr val="tx1"/>
                </a:solidFill>
                <a:latin typeface="Avenir Black Oblique"/>
                <a:cs typeface="Avenir Black Oblique"/>
              </a:rPr>
              <a:t>studies)</a:t>
            </a:r>
          </a:p>
          <a:p>
            <a:pPr marL="0" indent="0" algn="ctr">
              <a:buFont typeface="Symbol" pitchFamily="18" charset="2"/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Arial Black"/>
                <a:cs typeface="Arial Black"/>
              </a:rPr>
              <a:t>Beneficiaries SY 2016-2017</a:t>
            </a:r>
            <a:endParaRPr lang="en-US" sz="4000" b="1" dirty="0" smtClean="0">
              <a:solidFill>
                <a:schemeClr val="tx1"/>
              </a:solidFill>
              <a:latin typeface="Arial Black"/>
              <a:cs typeface="Arial Black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venir Black"/>
                <a:cs typeface="Avenir Black"/>
              </a:rPr>
              <a:t>Dawn </a:t>
            </a:r>
            <a:r>
              <a:rPr lang="en-US" sz="2800" b="1" dirty="0" err="1" smtClean="0">
                <a:solidFill>
                  <a:schemeClr val="tx1"/>
                </a:solidFill>
                <a:latin typeface="Avenir Black"/>
                <a:cs typeface="Avenir Black"/>
              </a:rPr>
              <a:t>Crisologo</a:t>
            </a:r>
            <a:r>
              <a:rPr lang="en-US" sz="2800" b="1" dirty="0" smtClean="0">
                <a:solidFill>
                  <a:schemeClr val="tx1"/>
                </a:solidFill>
                <a:latin typeface="Avenir Black"/>
                <a:cs typeface="Avenir Black"/>
              </a:rPr>
              <a:t>, ‘97 - Masters in Environment</a:t>
            </a:r>
          </a:p>
          <a:p>
            <a:pPr marL="0" indent="0">
              <a:buFont typeface="Symbol" pitchFamily="18" charset="2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Avenir Black"/>
                <a:cs typeface="Avenir Black"/>
              </a:rPr>
              <a:t>       and Natural Resources Management</a:t>
            </a:r>
          </a:p>
          <a:p>
            <a:pPr marL="0" indent="0">
              <a:buFont typeface="Symbol" pitchFamily="18" charset="2"/>
              <a:buNone/>
            </a:pPr>
            <a:endParaRPr lang="en-US" sz="2800" b="1" dirty="0" smtClean="0">
              <a:solidFill>
                <a:srgbClr val="344926"/>
              </a:solidFill>
              <a:latin typeface="Avenir Black"/>
              <a:cs typeface="Avenir Black"/>
            </a:endParaRPr>
          </a:p>
          <a:p>
            <a:pPr marL="0" indent="0">
              <a:buFont typeface="Symbol" pitchFamily="18" charset="2"/>
              <a:buNone/>
            </a:pP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55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4740" y="2005728"/>
            <a:ext cx="8465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Lucida Grande" charset="0"/>
                <a:ea typeface="Lucida Grande" charset="0"/>
                <a:cs typeface="Lucida Grande" charset="0"/>
              </a:rPr>
              <a:t>DONATIONS</a:t>
            </a:r>
            <a:endParaRPr lang="en-US" sz="5400" b="1" dirty="0"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85" y="306926"/>
            <a:ext cx="6605890" cy="13918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4740" y="2005728"/>
            <a:ext cx="8465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GT Foundation (</a:t>
            </a:r>
            <a:r>
              <a:rPr lang="en-US" sz="2800" b="1" dirty="0" err="1">
                <a:latin typeface="Lucida Grande" charset="0"/>
                <a:ea typeface="Lucida Grande" charset="0"/>
                <a:cs typeface="Lucida Grande" charset="0"/>
              </a:rPr>
              <a:t>Metrobank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 Foundation Inc.) turned over their donation of P1M to the </a:t>
            </a:r>
            <a:r>
              <a:rPr lang="en-US" sz="2800" b="1" dirty="0" smtClean="0">
                <a:latin typeface="Lucida Grande" charset="0"/>
                <a:ea typeface="Lucida Grande" charset="0"/>
                <a:cs typeface="Lucida Grande" charset="0"/>
              </a:rPr>
              <a:t>PSHS 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MC </a:t>
            </a:r>
            <a:r>
              <a:rPr lang="en-US" sz="2800" b="1" dirty="0" err="1">
                <a:latin typeface="Lucida Grande" charset="0"/>
                <a:ea typeface="Lucida Grande" charset="0"/>
                <a:cs typeface="Lucida Grande" charset="0"/>
              </a:rPr>
              <a:t>FabLab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, held last July 20, 2016, at the </a:t>
            </a:r>
            <a:r>
              <a:rPr lang="en-US" sz="2800" b="1" dirty="0" err="1">
                <a:latin typeface="Lucida Grande" charset="0"/>
                <a:ea typeface="Lucida Grande" charset="0"/>
                <a:cs typeface="Lucida Grande" charset="0"/>
              </a:rPr>
              <a:t>Metrobank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 Executive Offices.  In </a:t>
            </a:r>
            <a:r>
              <a:rPr lang="en-US" sz="2800" b="1" dirty="0" smtClean="0">
                <a:latin typeface="Lucida Grande" charset="0"/>
                <a:ea typeface="Lucida Grande" charset="0"/>
                <a:cs typeface="Lucida Grande" charset="0"/>
              </a:rPr>
              <a:t>attendance 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were: Ms. </a:t>
            </a:r>
            <a:r>
              <a:rPr lang="en-US" sz="2800" b="1" dirty="0" err="1">
                <a:latin typeface="Lucida Grande" charset="0"/>
                <a:ea typeface="Lucida Grande" charset="0"/>
                <a:cs typeface="Lucida Grande" charset="0"/>
              </a:rPr>
              <a:t>Sangsang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 Ty, GT Foundation, Mr. </a:t>
            </a:r>
            <a:r>
              <a:rPr lang="en-US" sz="2800" b="1" dirty="0" err="1">
                <a:latin typeface="Lucida Grande" charset="0"/>
                <a:ea typeface="Lucida Grande" charset="0"/>
                <a:cs typeface="Lucida Grande" charset="0"/>
              </a:rPr>
              <a:t>Aniceto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en-US" sz="2800" b="1" dirty="0" err="1">
                <a:latin typeface="Lucida Grande" charset="0"/>
                <a:ea typeface="Lucida Grande" charset="0"/>
                <a:cs typeface="Lucida Grande" charset="0"/>
              </a:rPr>
              <a:t>Sobrepeña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, </a:t>
            </a:r>
            <a:r>
              <a:rPr lang="en-US" sz="2800" b="1" dirty="0" err="1" smtClean="0">
                <a:latin typeface="Lucida Grande" charset="0"/>
                <a:ea typeface="Lucida Grande" charset="0"/>
                <a:cs typeface="Lucida Grande" charset="0"/>
              </a:rPr>
              <a:t>Metrobank</a:t>
            </a:r>
            <a:r>
              <a:rPr lang="en-US" sz="2800" b="1" dirty="0" smtClean="0"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en-US" sz="2800" b="1" dirty="0">
                <a:latin typeface="Lucida Grande" charset="0"/>
                <a:ea typeface="Lucida Grande" charset="0"/>
                <a:cs typeface="Lucida Grande" charset="0"/>
              </a:rPr>
              <a:t>Foundation, Dir. VP Andres, PSHS MC and Mr. IP </a:t>
            </a:r>
            <a:r>
              <a:rPr lang="en-US" sz="2800" b="1" dirty="0" smtClean="0">
                <a:latin typeface="Lucida Grande" charset="0"/>
                <a:ea typeface="Lucida Grande" charset="0"/>
                <a:cs typeface="Lucida Grande" charset="0"/>
              </a:rPr>
              <a:t>Africa, President, PSHS Foundation. </a:t>
            </a:r>
            <a:endParaRPr lang="en-US" sz="2800" b="1" dirty="0"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01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3685"/>
          <a:stretch/>
        </p:blipFill>
        <p:spPr>
          <a:xfrm>
            <a:off x="801343" y="1800781"/>
            <a:ext cx="8303311" cy="4110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166" t="6662" r="25932" b="17613"/>
          <a:stretch/>
        </p:blipFill>
        <p:spPr>
          <a:xfrm>
            <a:off x="3710887" y="18803"/>
            <a:ext cx="2484225" cy="1859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9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462" y="366624"/>
            <a:ext cx="8166588" cy="707886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 Rounded MT Bold"/>
                <a:cs typeface="Arial Rounded MT Bold"/>
              </a:rPr>
              <a:t>PSHFI @ 40</a:t>
            </a:r>
            <a:endParaRPr lang="en-US" sz="40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462" y="1336120"/>
            <a:ext cx="816658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Lucida Sans"/>
                <a:cs typeface="Lucida Sans"/>
              </a:rPr>
              <a:t>TOTAL FUND BALANCE: </a:t>
            </a:r>
          </a:p>
          <a:p>
            <a:pPr algn="ctr"/>
            <a:r>
              <a:rPr lang="en-US" sz="4800" b="1" dirty="0" smtClean="0">
                <a:latin typeface="Lucida Sans"/>
                <a:cs typeface="Lucida Sans"/>
              </a:rPr>
              <a:t>P46.6M</a:t>
            </a:r>
            <a:endParaRPr lang="en-US" sz="2400" b="1" dirty="0">
              <a:latin typeface="Lucida Sans"/>
              <a:cs typeface="Lucida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6462" y="3552055"/>
            <a:ext cx="8166588" cy="707886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 Rounded MT Bold"/>
                <a:cs typeface="Arial Rounded MT Bold"/>
              </a:rPr>
              <a:t>PSHFI @ 25</a:t>
            </a:r>
            <a:endParaRPr lang="en-US" sz="40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462" y="4431688"/>
            <a:ext cx="8166588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Lucida Sans"/>
                <a:cs typeface="Lucida Sans"/>
              </a:rPr>
              <a:t>TOTAL FUND BALANCE:</a:t>
            </a:r>
          </a:p>
          <a:p>
            <a:pPr algn="ctr"/>
            <a:r>
              <a:rPr lang="en-US" sz="4800" b="1" dirty="0" smtClean="0">
                <a:latin typeface="Lucida Sans"/>
                <a:cs typeface="Lucida Sans"/>
              </a:rPr>
              <a:t>P23.9M</a:t>
            </a:r>
            <a:r>
              <a:rPr lang="en-US" sz="4800" b="1" dirty="0" smtClean="0">
                <a:latin typeface="Lucida Sans"/>
                <a:cs typeface="Lucida Sans"/>
              </a:rPr>
              <a:t> </a:t>
            </a:r>
          </a:p>
          <a:p>
            <a:endParaRPr lang="en-US" sz="2400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83505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15" y="965998"/>
            <a:ext cx="7274369" cy="4091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166" t="6662" r="25932" b="17613"/>
          <a:stretch/>
        </p:blipFill>
        <p:spPr>
          <a:xfrm>
            <a:off x="0" y="0"/>
            <a:ext cx="2484225" cy="18596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1458" y="5006192"/>
            <a:ext cx="90011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latin typeface="Arial" charset="0"/>
                <a:ea typeface="Times New Roman" charset="0"/>
              </a:rPr>
              <a:t>Pisay</a:t>
            </a:r>
            <a:r>
              <a:rPr lang="en-US" sz="4400" b="1" dirty="0" smtClean="0">
                <a:latin typeface="Arial" charset="0"/>
                <a:ea typeface="Times New Roman" charset="0"/>
              </a:rPr>
              <a:t> 6671 Zero to Gold Reunion</a:t>
            </a:r>
          </a:p>
          <a:p>
            <a:pPr algn="ctr"/>
            <a:r>
              <a:rPr lang="en-US" sz="4400" dirty="0"/>
              <a:t>₱667,100.50</a:t>
            </a:r>
            <a:r>
              <a:rPr lang="en-US" sz="4400" dirty="0"/>
              <a:t> 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7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53" y="964692"/>
            <a:ext cx="7451494" cy="5588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BICOL CAMPUS: </a:t>
            </a:r>
          </a:p>
          <a:p>
            <a:pPr algn="ctr"/>
            <a:r>
              <a:rPr lang="en-US" sz="3600" b="1" dirty="0" smtClean="0"/>
              <a:t>SAMSUNG SMART CLASSROOM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0547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645" r="12497"/>
          <a:stretch/>
        </p:blipFill>
        <p:spPr>
          <a:xfrm>
            <a:off x="2373726" y="1591056"/>
            <a:ext cx="6087649" cy="4574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/>
              <a:t>CEBU </a:t>
            </a:r>
            <a:r>
              <a:rPr lang="en-US" sz="3600" b="1" dirty="0" smtClean="0"/>
              <a:t>CAMPUS: </a:t>
            </a:r>
          </a:p>
          <a:p>
            <a:pPr algn="ctr"/>
            <a:r>
              <a:rPr lang="en-US" sz="3600" b="1" dirty="0" smtClean="0"/>
              <a:t>SAMSUNG SMART CLASSROOM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2265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1"/>
          <a:stretch/>
        </p:blipFill>
        <p:spPr>
          <a:xfrm>
            <a:off x="2374900" y="1191986"/>
            <a:ext cx="5143500" cy="56660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/>
              <a:t>CEBU </a:t>
            </a:r>
            <a:r>
              <a:rPr lang="en-US" sz="3600" b="1" dirty="0" smtClean="0"/>
              <a:t>CAMPUS: </a:t>
            </a:r>
          </a:p>
          <a:p>
            <a:pPr algn="ctr"/>
            <a:r>
              <a:rPr lang="en-US" sz="3600" b="1" dirty="0" smtClean="0"/>
              <a:t>SAMSUNG SMART CLASSROOM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4477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536" t="7794" r="3267" b="10154"/>
          <a:stretch/>
        </p:blipFill>
        <p:spPr>
          <a:xfrm>
            <a:off x="634164" y="1591056"/>
            <a:ext cx="8637671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TRIZ Level 1 WORKSHOP @</a:t>
            </a:r>
          </a:p>
          <a:p>
            <a:pPr algn="ctr"/>
            <a:r>
              <a:rPr lang="en-US" sz="3600" b="1" dirty="0" smtClean="0"/>
              <a:t>MAIN CAMPUS SAMSUNG SMART CLASSROOM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2143" y="5083706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TRIZ (Russian Acronym for Theory of Inventive Problem Solving)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207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402" t="5774" r="3266" b="-5774"/>
          <a:stretch/>
        </p:blipFill>
        <p:spPr>
          <a:xfrm>
            <a:off x="726509" y="978098"/>
            <a:ext cx="8452981" cy="5572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TRIZ WORKSHOP @</a:t>
            </a:r>
          </a:p>
          <a:p>
            <a:pPr algn="ctr"/>
            <a:r>
              <a:rPr lang="en-US" sz="3600" b="1" dirty="0" smtClean="0"/>
              <a:t>MAIN CAMPUS SAMSUNG SMART CLASSROOM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6103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46" y="694204"/>
            <a:ext cx="6843629" cy="5643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MY TRIZ WORKSHOP @</a:t>
            </a:r>
          </a:p>
          <a:p>
            <a:pPr algn="ctr"/>
            <a:r>
              <a:rPr lang="en-US" sz="3600" b="1" i="1" dirty="0" smtClean="0"/>
              <a:t>Kuala Lumpur, Malaysia</a:t>
            </a:r>
          </a:p>
        </p:txBody>
      </p:sp>
    </p:spTree>
    <p:extLst>
      <p:ext uri="{BB962C8B-B14F-4D97-AF65-F5344CB8AC3E}">
        <p14:creationId xmlns:p14="http://schemas.microsoft.com/office/powerpoint/2010/main" val="146784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442" y="1037191"/>
            <a:ext cx="7732992" cy="51125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MY TRIZ WORKSHOP  @</a:t>
            </a:r>
          </a:p>
          <a:p>
            <a:pPr algn="ctr"/>
            <a:r>
              <a:rPr lang="en-US" sz="3600" b="1" i="1" dirty="0" smtClean="0"/>
              <a:t>Kuala Lumpur, Malaysia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658" y="5137864"/>
            <a:ext cx="963385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With Irving Guerrero, ‘71-B, accredited</a:t>
            </a:r>
          </a:p>
          <a:p>
            <a:pPr algn="ctr"/>
            <a:r>
              <a:rPr lang="en-US" sz="3600" b="1" i="1" dirty="0" smtClean="0"/>
              <a:t>TRIZ Instructor</a:t>
            </a:r>
          </a:p>
        </p:txBody>
      </p:sp>
    </p:spTree>
    <p:extLst>
      <p:ext uri="{BB962C8B-B14F-4D97-AF65-F5344CB8AC3E}">
        <p14:creationId xmlns:p14="http://schemas.microsoft.com/office/powerpoint/2010/main" val="195876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../../../../Pictures/Photos%20Library.photoslibrary/Thumbnails/2016/11/10/20161110-055536/P8BZamUYQOODfiCAUxB79g/thumb_IMG_6488_1024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732506"/>
            <a:ext cx="7484534" cy="43936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PSHS Board of Trustees, 2016-2017 with Sec. Fortunato </a:t>
            </a:r>
            <a:r>
              <a:rPr lang="en-US" sz="3600" b="1" i="1" dirty="0" err="1" smtClean="0"/>
              <a:t>dela</a:t>
            </a:r>
            <a:r>
              <a:rPr lang="en-US" sz="3600" b="1" i="1" dirty="0" smtClean="0"/>
              <a:t> Pena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5989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" y="772016"/>
            <a:ext cx="7750628" cy="5812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29" y="338328"/>
            <a:ext cx="963385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PSHS Board of Trustees, 2016-2017 with Executive Director Lilia </a:t>
            </a:r>
            <a:r>
              <a:rPr lang="en-US" sz="3600" b="1" i="1" dirty="0" err="1" smtClean="0"/>
              <a:t>Habacon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721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71764"/>
            <a:ext cx="9144000" cy="62170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Lucida Sans" pitchFamily="34" charset="0"/>
              </a:rPr>
              <a:t>PSHS Foundation, Inc.</a:t>
            </a:r>
          </a:p>
          <a:p>
            <a:pPr algn="ctr"/>
            <a:endParaRPr lang="en-US" sz="1400" b="1" dirty="0" smtClean="0">
              <a:solidFill>
                <a:srgbClr val="002060"/>
              </a:solidFill>
              <a:latin typeface="Lucida Sans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Lucida Sans" pitchFamily="34" charset="0"/>
              </a:rPr>
              <a:t>PURPOSE</a:t>
            </a:r>
            <a:endParaRPr lang="en-US" sz="3600" b="1" dirty="0" smtClean="0">
              <a:solidFill>
                <a:srgbClr val="002060"/>
              </a:solidFill>
              <a:latin typeface="Lucida Sans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Lucida Sans" pitchFamily="34" charset="0"/>
              </a:rPr>
              <a:t>To </a:t>
            </a:r>
            <a:r>
              <a:rPr lang="en-US" sz="4000" b="1" dirty="0">
                <a:solidFill>
                  <a:srgbClr val="002060"/>
                </a:solidFill>
                <a:latin typeface="Lucida Sans" pitchFamily="34" charset="0"/>
              </a:rPr>
              <a:t>maintain educational excellence by bridging the gap between available government funds and the actual financial requirements needed by the school</a:t>
            </a:r>
            <a:r>
              <a:rPr lang="en-US" sz="4000" b="1" dirty="0" smtClean="0">
                <a:solidFill>
                  <a:srgbClr val="002060"/>
                </a:solidFill>
                <a:latin typeface="Lucida Sans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3600" b="1" dirty="0" smtClean="0">
              <a:solidFill>
                <a:srgbClr val="002060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7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../../../../Pictures/Photos%20Library.photoslibrary/Thumbnails/2016/11/28/20161128-034125/n1wxQlArRLetsPDpDmzxLA/thumb_IMG_6515_102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4815" r="1104" b="14801"/>
          <a:stretch/>
        </p:blipFill>
        <p:spPr bwMode="auto">
          <a:xfrm>
            <a:off x="449440" y="672622"/>
            <a:ext cx="8961260" cy="567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9" y="338328"/>
            <a:ext cx="96338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PSHS Board of Trustees, 2016-2017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6391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yy</a:t>
            </a:r>
            <a:endParaRPr lang="en-US" dirty="0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071" y="2251406"/>
            <a:ext cx="96338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THANK YOU!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342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13820" y="2569296"/>
            <a:ext cx="6338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Lucida Grande" charset="0"/>
                <a:ea typeface="Lucida Grande" charset="0"/>
                <a:cs typeface="Lucida Grande" charset="0"/>
              </a:rPr>
              <a:t>GODPARENT PROGRAM</a:t>
            </a:r>
            <a:endParaRPr lang="en-US" sz="4000" dirty="0">
              <a:latin typeface="Lucida Grande" charset="0"/>
              <a:ea typeface="Lucida Grande" charset="0"/>
              <a:cs typeface="Lucida Grand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9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venir Black Oblique"/>
              <a:cs typeface="Avenir Black Oblique"/>
            </a:endParaRPr>
          </a:p>
          <a:p>
            <a:pPr algn="ctr"/>
            <a:r>
              <a:rPr lang="en-US" sz="2800" dirty="0" smtClean="0">
                <a:latin typeface="Avenir Black Oblique"/>
                <a:cs typeface="Avenir Black Oblique"/>
              </a:rPr>
              <a:t>GODPARENT PROGRAM</a:t>
            </a:r>
            <a:endParaRPr lang="en-US" sz="2800" dirty="0" smtClean="0">
              <a:latin typeface="Avenir Black Oblique"/>
              <a:cs typeface="Avenir Black Obliq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1729" y="1192121"/>
            <a:ext cx="9601199" cy="4934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AY </a:t>
            </a: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2016-2017</a:t>
            </a:r>
            <a:endParaRPr lang="en-US" sz="3200" b="1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GODCHILDREN	:	</a:t>
            </a: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98</a:t>
            </a:r>
          </a:p>
          <a:p>
            <a:pPr>
              <a:buFontTx/>
              <a:buNone/>
              <a:defRPr/>
            </a:pPr>
            <a:r>
              <a:rPr lang="en-US" sz="3200" b="1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  (in college)       :       10</a:t>
            </a:r>
            <a:endParaRPr lang="en-US" sz="3200" b="1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GODPARENTS	:	</a:t>
            </a: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67</a:t>
            </a:r>
            <a:endParaRPr lang="en-US" sz="3200" b="1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Monthly Stipend	:	</a:t>
            </a: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P2,000.00 – P5,000.00</a:t>
            </a:r>
            <a:endParaRPr lang="en-US" sz="3200" b="1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TOTAL FUND REQUIREMENT		</a:t>
            </a:r>
          </a:p>
          <a:p>
            <a:pPr>
              <a:buFont typeface="Symbol" pitchFamily="18" charset="2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					:      </a:t>
            </a:r>
            <a:r>
              <a:rPr lang="en-US" sz="3200" b="1" dirty="0" smtClean="0">
                <a:solidFill>
                  <a:schemeClr val="tx1"/>
                </a:solidFill>
                <a:latin typeface="Lucida Sans"/>
                <a:cs typeface="Lucida Sans"/>
              </a:rPr>
              <a:t>P2,680,000.00</a:t>
            </a:r>
            <a:endParaRPr lang="en-US" sz="3200" b="1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>
              <a:buFontTx/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Lucida Sans"/>
                <a:cs typeface="Lucida Sans"/>
              </a:rPr>
              <a:t>		</a:t>
            </a:r>
          </a:p>
          <a:p>
            <a:pPr>
              <a:buFontTx/>
              <a:buNone/>
              <a:defRPr/>
            </a:pP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2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906713" y="3079750"/>
          <a:ext cx="4102100" cy="264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187"/>
                <a:gridCol w="1294398"/>
                <a:gridCol w="1627515"/>
              </a:tblGrid>
              <a:tr h="2032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Merit Awards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No. of Recipients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Amount Disbursed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2007-2008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2008-2009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18</a:t>
                      </a:r>
                      <a:endParaRPr lang="fi-FI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2009-2010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2010-2011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2011-2012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47,500.00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2012-2013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2013-2014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48,500.00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2014-2015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2015-2016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2016-2017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63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69,000.00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275</a:t>
                      </a:r>
                      <a:endParaRPr lang="is-I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408,000.00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venir Black Oblique"/>
                <a:cs typeface="Avenir Black Oblique"/>
              </a:rPr>
              <a:t>GODPARENT PROGRAM</a:t>
            </a:r>
            <a:endParaRPr lang="en-US" sz="2200" dirty="0" smtClean="0">
              <a:latin typeface="Avenir Black Oblique"/>
              <a:cs typeface="Avenir Black Obliq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3762" y="494210"/>
            <a:ext cx="9088001" cy="58695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0"/>
              </a:spcBef>
              <a:buFontTx/>
              <a:buNone/>
            </a:pPr>
            <a:endParaRPr lang="en-US" sz="6000" b="1" dirty="0">
              <a:solidFill>
                <a:schemeClr val="tx1"/>
              </a:solidFill>
              <a:latin typeface="Arial Rounded MT Bold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151747"/>
              </p:ext>
            </p:extLst>
          </p:nvPr>
        </p:nvGraphicFramePr>
        <p:xfrm>
          <a:off x="744255" y="599135"/>
          <a:ext cx="8417490" cy="52838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1739"/>
                <a:gridCol w="2656098"/>
                <a:gridCol w="3339653"/>
              </a:tblGrid>
              <a:tr h="40644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</a:rPr>
                        <a:t>Godchildren Merit </a:t>
                      </a:r>
                      <a:r>
                        <a:rPr lang="en-US" sz="2400" b="1" u="none" strike="noStrike" dirty="0">
                          <a:effectLst/>
                        </a:rPr>
                        <a:t>Awards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SY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No. of Recipients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Amount Disbursed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2007-2008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22,500.00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2008-2009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27,000.00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2009-2010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21,000.00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2010-2011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22,500.00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2011-2012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27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47,500.00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b="1" u="none" strike="noStrike" dirty="0">
                          <a:effectLst/>
                        </a:rPr>
                        <a:t>2012-2013</a:t>
                      </a:r>
                      <a:endParaRPr lang="hu-H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29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47,000.00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2013-2014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48,500.00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2014-2015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56,500.00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2015-2016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46,500.00</a:t>
                      </a:r>
                      <a:endParaRPr lang="nb-N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2016-2017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63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69,000.00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06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275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408,000.00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4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venir Black Oblique"/>
                <a:cs typeface="Avenir Black Oblique"/>
              </a:rPr>
              <a:t>Main Campus</a:t>
            </a:r>
          </a:p>
          <a:p>
            <a:pPr algn="ctr"/>
            <a:r>
              <a:rPr lang="en-US" sz="2200" dirty="0" smtClean="0">
                <a:latin typeface="Avenir Black Oblique"/>
                <a:cs typeface="Avenir Black Oblique"/>
              </a:rPr>
              <a:t>  GODPARENT PROGRAM</a:t>
            </a:r>
          </a:p>
          <a:p>
            <a:pPr algn="ctr"/>
            <a:r>
              <a:rPr lang="en-US" sz="2200" dirty="0" smtClean="0">
                <a:latin typeface="Avenir Black Oblique"/>
                <a:cs typeface="Avenir Black Oblique"/>
              </a:rPr>
              <a:t>Powered By: Parents, Alumni and Corporations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2700" y="1395512"/>
            <a:ext cx="9088001" cy="4730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sz="4800" b="1" u="sng" dirty="0">
                <a:solidFill>
                  <a:schemeClr val="tx1"/>
                </a:solidFill>
                <a:latin typeface="Arial Rounded MT Bold" charset="0"/>
              </a:rPr>
              <a:t>Godchildren Care Fund (GCF) </a:t>
            </a:r>
            <a:r>
              <a:rPr lang="en-US" sz="4800" b="1" u="sng" dirty="0" smtClean="0">
                <a:solidFill>
                  <a:schemeClr val="tx1"/>
                </a:solidFill>
                <a:latin typeface="Arial Rounded MT Bold" charset="0"/>
              </a:rPr>
              <a:t>SY </a:t>
            </a:r>
            <a:r>
              <a:rPr lang="en-US" sz="4800" b="1" u="sng" dirty="0" smtClean="0">
                <a:solidFill>
                  <a:schemeClr val="tx1"/>
                </a:solidFill>
                <a:latin typeface="Arial Rounded MT Bold" charset="0"/>
              </a:rPr>
              <a:t>2016-17 </a:t>
            </a:r>
            <a:endParaRPr lang="en-US" sz="4800" b="1" u="sng" dirty="0" smtClean="0">
              <a:solidFill>
                <a:schemeClr val="tx1"/>
              </a:solidFill>
              <a:latin typeface="Arial Rounded MT Bold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en-US" sz="6000" b="1" dirty="0">
              <a:solidFill>
                <a:schemeClr val="tx1"/>
              </a:solidFill>
              <a:latin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0586" y="3867032"/>
            <a:ext cx="635181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Lucida Sans"/>
                <a:cs typeface="Lucida Sans"/>
              </a:rPr>
              <a:t>P1,363,028.00</a:t>
            </a:r>
            <a:endParaRPr lang="en-US" sz="4400" b="1" dirty="0">
              <a:latin typeface="Lucida Sans"/>
              <a:cs typeface="Lucida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6750" y="6582882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3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venir Black Oblique"/>
                <a:cs typeface="Avenir Black Oblique"/>
              </a:rPr>
              <a:t>GODPARENT </a:t>
            </a:r>
            <a:r>
              <a:rPr lang="en-US" sz="2200" dirty="0" smtClean="0">
                <a:latin typeface="Avenir Black Oblique"/>
                <a:cs typeface="Avenir Black Oblique"/>
              </a:rPr>
              <a:t>PROGRAM</a:t>
            </a:r>
          </a:p>
          <a:p>
            <a:pPr algn="ctr"/>
            <a:r>
              <a:rPr lang="en-US" sz="2200" dirty="0" smtClean="0">
                <a:latin typeface="Avenir Black Oblique"/>
                <a:cs typeface="Avenir Black Oblique"/>
              </a:rPr>
              <a:t>Powered By: Parents, Alumni and Corporations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8999" y="1107769"/>
            <a:ext cx="9088001" cy="52057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sz="3200" b="1" u="sng" dirty="0">
                <a:solidFill>
                  <a:schemeClr val="tx1"/>
                </a:solidFill>
                <a:latin typeface="Arial Rounded MT Bold" charset="0"/>
              </a:rPr>
              <a:t>Godchildren Care Fund (GCF</a:t>
            </a:r>
            <a:r>
              <a:rPr lang="en-US" sz="3200" b="1" u="sng" dirty="0" smtClean="0">
                <a:solidFill>
                  <a:schemeClr val="tx1"/>
                </a:solidFill>
                <a:latin typeface="Arial Rounded MT Bold" charset="0"/>
              </a:rPr>
              <a:t>)</a:t>
            </a:r>
            <a:endParaRPr lang="en-US" sz="3200" b="1" u="sng" dirty="0" smtClean="0">
              <a:solidFill>
                <a:schemeClr val="tx1"/>
              </a:solidFill>
              <a:latin typeface="Arial Rounded MT Bold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en-US" sz="6000" b="1" dirty="0">
              <a:solidFill>
                <a:schemeClr val="tx1"/>
              </a:solidFill>
              <a:latin typeface="Arial Rounded MT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700" y="2017201"/>
            <a:ext cx="84771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260" indent="-269875" algn="just">
              <a:spcAft>
                <a:spcPts val="0"/>
              </a:spcAft>
              <a:tabLst>
                <a:tab pos="114300" algn="l"/>
                <a:tab pos="400050" algn="l"/>
              </a:tabLst>
            </a:pPr>
            <a:r>
              <a:rPr lang="en-US" sz="2800" b="1" dirty="0">
                <a:latin typeface="Arial" charset="0"/>
                <a:ea typeface="Times New Roman" charset="0"/>
              </a:rPr>
              <a:t>“The GCF is intended to address special needs of the godchildren and for that matter, any other PSHS student needing assistance, particularly to address academic and  health concerns and </a:t>
            </a:r>
            <a:r>
              <a:rPr lang="en-US" sz="2800" b="1" dirty="0" err="1">
                <a:latin typeface="Arial" charset="0"/>
                <a:ea typeface="Times New Roman" charset="0"/>
              </a:rPr>
              <a:t>corollarily</a:t>
            </a:r>
            <a:r>
              <a:rPr lang="en-US" sz="2800" b="1" dirty="0">
                <a:latin typeface="Arial" charset="0"/>
                <a:ea typeface="Times New Roman" charset="0"/>
              </a:rPr>
              <a:t> for participation in major co-curricular activities. Only PSHS recommended appeals for assistance shall be considered for funding. Assistance shall be provided upon Board</a:t>
            </a:r>
            <a:r>
              <a:rPr lang="en-US" sz="2800" b="1" i="1" dirty="0">
                <a:latin typeface="Arial" charset="0"/>
                <a:ea typeface="Times New Roman" charset="0"/>
              </a:rPr>
              <a:t> </a:t>
            </a:r>
            <a:r>
              <a:rPr lang="en-US" sz="2800" b="1" i="1" dirty="0" err="1">
                <a:latin typeface="Arial" charset="0"/>
                <a:ea typeface="Times New Roman" charset="0"/>
              </a:rPr>
              <a:t>en</a:t>
            </a:r>
            <a:r>
              <a:rPr lang="en-US" sz="2800" b="1" i="1" dirty="0">
                <a:latin typeface="Arial" charset="0"/>
                <a:ea typeface="Times New Roman" charset="0"/>
              </a:rPr>
              <a:t> banc</a:t>
            </a:r>
            <a:r>
              <a:rPr lang="en-US" sz="2800" b="1" dirty="0">
                <a:latin typeface="Arial" charset="0"/>
                <a:ea typeface="Times New Roman" charset="0"/>
              </a:rPr>
              <a:t> approval.”</a:t>
            </a:r>
            <a:endParaRPr lang="en-US" sz="2800" b="1" dirty="0">
              <a:effectLst/>
              <a:latin typeface="Arial" charset="0"/>
              <a:ea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906713" y="3079750"/>
          <a:ext cx="4102100" cy="264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187"/>
                <a:gridCol w="1294398"/>
                <a:gridCol w="1627515"/>
              </a:tblGrid>
              <a:tr h="2032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Merit Awards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No. of Recipients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Amount Disbursed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2007-2008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2008-2009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18</a:t>
                      </a:r>
                      <a:endParaRPr lang="fi-FI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2009-2010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21,000.00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2010-2011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22,500.00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2011-2012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47,500.00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2012-2013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47,000.00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2013-2014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48,500.00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2014-2015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2015-2016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46,500.00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2016-2017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63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69,000.00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275</a:t>
                      </a:r>
                      <a:endParaRPr lang="is-IS" sz="1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408,000.00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ki\Desktop\halftone-orange-abstract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6778" y="84124"/>
            <a:ext cx="906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venir Black Oblique"/>
                <a:cs typeface="Avenir Black Oblique"/>
              </a:rPr>
              <a:t>GODPARENT PROGRAM</a:t>
            </a:r>
            <a:endParaRPr lang="en-US" sz="4000" dirty="0" smtClean="0">
              <a:latin typeface="Avenir Black Oblique"/>
              <a:cs typeface="Avenir Black Obliqu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8999" y="1064712"/>
            <a:ext cx="9088001" cy="55740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675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0"/>
              </a:spcBef>
              <a:buFontTx/>
              <a:buNone/>
            </a:pPr>
            <a:endParaRPr lang="en-US" sz="6000" b="1" dirty="0">
              <a:solidFill>
                <a:schemeClr val="tx1"/>
              </a:solidFill>
              <a:latin typeface="Arial Rounded MT Bold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83110"/>
              </p:ext>
            </p:extLst>
          </p:nvPr>
        </p:nvGraphicFramePr>
        <p:xfrm>
          <a:off x="0" y="1158767"/>
          <a:ext cx="9906000" cy="5379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903"/>
                <a:gridCol w="6358906"/>
                <a:gridCol w="2301990"/>
                <a:gridCol w="1079201"/>
              </a:tblGrid>
              <a:tr h="39602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Assistance for Participation in Conferences and Competitions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694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Leadership Camp: IOS 10 Ignite. Optimize. Synergize on May 3 to 4, 2016 at Timberland Sports and Nature Club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Regala</a:t>
                      </a:r>
                      <a:r>
                        <a:rPr lang="en-US" sz="2400" u="none" strike="noStrike" dirty="0">
                          <a:effectLst/>
                        </a:rPr>
                        <a:t>, John Daniel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u="none" strike="noStrike" dirty="0" smtClean="0">
                          <a:effectLst/>
                        </a:rPr>
                        <a:t>P4,650.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14694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International Olympiad in Informatics/IOI 2016, </a:t>
                      </a:r>
                      <a:r>
                        <a:rPr lang="en-US" sz="2400" u="none" strike="noStrike" dirty="0" err="1">
                          <a:effectLst/>
                        </a:rPr>
                        <a:t>Kaza</a:t>
                      </a:r>
                      <a:r>
                        <a:rPr lang="en-US" sz="2400" u="none" strike="noStrike" dirty="0">
                          <a:effectLst/>
                        </a:rPr>
                        <a:t>, </a:t>
                      </a:r>
                      <a:r>
                        <a:rPr lang="en-US" sz="2400" u="none" strike="noStrike" dirty="0" err="1">
                          <a:effectLst/>
                        </a:rPr>
                        <a:t>Tatarstan</a:t>
                      </a:r>
                      <a:r>
                        <a:rPr lang="en-US" sz="2400" u="none" strike="noStrike" dirty="0">
                          <a:effectLst/>
                        </a:rPr>
                        <a:t>, Russia on August 12 to 19, 2016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Batara</a:t>
                      </a:r>
                      <a:r>
                        <a:rPr lang="en-US" sz="2400" u="none" strike="noStrike" dirty="0">
                          <a:effectLst/>
                        </a:rPr>
                        <a:t>, </a:t>
                      </a:r>
                      <a:r>
                        <a:rPr lang="en-US" sz="2400" u="none" strike="noStrike" dirty="0" err="1">
                          <a:effectLst/>
                        </a:rPr>
                        <a:t>Maded</a:t>
                      </a:r>
                      <a:r>
                        <a:rPr lang="en-US" sz="2400" u="none" strike="noStrike" dirty="0">
                          <a:effectLst/>
                        </a:rPr>
                        <a:t> N. III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</a:rPr>
                        <a:t>P10,000.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146943">
                <a:tc>
                  <a:txBody>
                    <a:bodyPr/>
                    <a:lstStyle/>
                    <a:p>
                      <a:pPr algn="r" fontAlgn="ctr"/>
                      <a:r>
                        <a:rPr lang="is-IS" sz="1200" u="none" strike="noStrike">
                          <a:effectLst/>
                        </a:rPr>
                        <a:t>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 dirty="0" err="1">
                          <a:effectLst/>
                        </a:rPr>
                        <a:t>MyTRIZ</a:t>
                      </a:r>
                      <a:r>
                        <a:rPr lang="en-US" sz="2400" u="none" strike="noStrike" dirty="0">
                          <a:effectLst/>
                        </a:rPr>
                        <a:t> Fiesta (Workshop, Conference, competition) 2016 on November 23-26, 2016 at Taylor's University Lakeside </a:t>
                      </a:r>
                      <a:r>
                        <a:rPr lang="en-US" sz="2400" u="none" strike="noStrike" dirty="0" smtClean="0">
                          <a:effectLst/>
                        </a:rPr>
                        <a:t>Campus,</a:t>
                      </a:r>
                      <a:r>
                        <a:rPr lang="en-US" sz="2400" u="none" strike="noStrike" baseline="0" dirty="0" smtClean="0">
                          <a:effectLst/>
                        </a:rPr>
                        <a:t> KL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Opulencia</a:t>
                      </a:r>
                      <a:r>
                        <a:rPr lang="en-US" sz="2400" u="none" strike="noStrike" dirty="0">
                          <a:effectLst/>
                        </a:rPr>
                        <a:t>, Justine Marcus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 smtClean="0">
                          <a:effectLst/>
                        </a:rPr>
                        <a:t>P11,620.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14694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Re-Inventing Japan Project by Kyushu University in Fukuoka City, Fukuoka, Japan on February 17-20, 2017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Torio</a:t>
                      </a:r>
                      <a:r>
                        <a:rPr lang="en-US" sz="2400" u="none" strike="noStrike" dirty="0">
                          <a:effectLst/>
                        </a:rPr>
                        <a:t>, Ericka Marie B.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2000" u="none" strike="noStrike" dirty="0" smtClean="0">
                          <a:effectLst/>
                        </a:rPr>
                        <a:t>P7,770.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396023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>
                          <a:effectLst/>
                        </a:rPr>
                        <a:t> 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2400" u="none" strike="noStrike">
                          <a:effectLst/>
                        </a:rPr>
                        <a:t> </a:t>
                      </a:r>
                      <a:endParaRPr lang="sk-SK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Total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 dirty="0" smtClean="0">
                          <a:effectLst/>
                        </a:rPr>
                        <a:t>P34,040.</a:t>
                      </a:r>
                      <a:endParaRPr lang="is-I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16750" y="6550224"/>
            <a:ext cx="2889250" cy="30777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PSHS Foundation Inc. </a:t>
            </a:r>
            <a:r>
              <a:rPr lang="en-US" sz="1400" dirty="0" smtClean="0">
                <a:ln>
                  <a:solidFill>
                    <a:srgbClr val="F6A616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 pitchFamily="34" charset="0"/>
                <a:ea typeface="+mn-ea"/>
                <a:cs typeface="+mn-cs"/>
              </a:rPr>
              <a:t>2017</a:t>
            </a:r>
            <a:endParaRPr lang="en-US" sz="1400" dirty="0">
              <a:ln>
                <a:solidFill>
                  <a:srgbClr val="F6A616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1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24898</TotalTime>
  <Words>1079</Words>
  <Application>Microsoft Macintosh PowerPoint</Application>
  <PresentationFormat>A4 Paper (210x297 mm)</PresentationFormat>
  <Paragraphs>347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 Black</vt:lpstr>
      <vt:lpstr>Arial Rounded MT Bold</vt:lpstr>
      <vt:lpstr>Avenir Black</vt:lpstr>
      <vt:lpstr>Avenir Black Oblique</vt:lpstr>
      <vt:lpstr>Calibri</vt:lpstr>
      <vt:lpstr>DengXian</vt:lpstr>
      <vt:lpstr>Franklin Gothic Heavy</vt:lpstr>
      <vt:lpstr>Gotham-Book</vt:lpstr>
      <vt:lpstr>Lucida Grande</vt:lpstr>
      <vt:lpstr>Lucida Sans</vt:lpstr>
      <vt:lpstr>Symbol</vt:lpstr>
      <vt:lpstr>Times New Roman</vt:lpstr>
      <vt:lpstr>Trebuchet MS</vt:lpstr>
      <vt:lpstr>Wingdings</vt:lpstr>
      <vt:lpstr>Arial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yy</vt:lpstr>
      <vt:lpstr>PowerPoint Presentation</vt:lpstr>
      <vt:lpstr>PowerPoint Presentation</vt:lpstr>
      <vt:lpstr>PowerPoint Presentation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  <vt:lpstr>yy</vt:lpstr>
    </vt:vector>
  </TitlesOfParts>
  <Manager/>
  <Company>ABC Stars</Company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PRESIDENT’S REPORT  Isabelo P. Africa, FPS</dc:title>
  <dc:subject/>
  <dc:creator>Maria Teresita C. Bacungan</dc:creator>
  <cp:keywords/>
  <dc:description/>
  <cp:lastModifiedBy>Froilan Albert Bacungan</cp:lastModifiedBy>
  <cp:revision>152</cp:revision>
  <cp:lastPrinted>2017-06-24T03:20:17Z</cp:lastPrinted>
  <dcterms:created xsi:type="dcterms:W3CDTF">2014-06-19T08:41:33Z</dcterms:created>
  <dcterms:modified xsi:type="dcterms:W3CDTF">2017-06-24T07:29:31Z</dcterms:modified>
  <cp:category/>
</cp:coreProperties>
</file>